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4"/>
  </p:sldMasterIdLst>
  <p:notesMasterIdLst>
    <p:notesMasterId r:id="rId9"/>
  </p:notesMasterIdLst>
  <p:handoutMasterIdLst>
    <p:handoutMasterId r:id="rId10"/>
  </p:handoutMasterIdLst>
  <p:sldIdLst>
    <p:sldId id="256" r:id="rId5"/>
    <p:sldId id="287" r:id="rId6"/>
    <p:sldId id="286" r:id="rId7"/>
    <p:sldId id="28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9B8ABE-9A12-40AC-B888-21CDAE125022}" v="4" dt="2024-05-29T21:31:46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50" autoAdjust="0"/>
  </p:normalViewPr>
  <p:slideViewPr>
    <p:cSldViewPr>
      <p:cViewPr varScale="1">
        <p:scale>
          <a:sx n="99" d="100"/>
          <a:sy n="99" d="100"/>
        </p:scale>
        <p:origin x="9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Moody" userId="1dccc453-6fa1-4608-bded-50282b7b2c6c" providerId="ADAL" clId="{3C9B8ABE-9A12-40AC-B888-21CDAE125022}"/>
    <pc:docChg chg="custSel modSld">
      <pc:chgData name="Hannah Moody" userId="1dccc453-6fa1-4608-bded-50282b7b2c6c" providerId="ADAL" clId="{3C9B8ABE-9A12-40AC-B888-21CDAE125022}" dt="2024-05-30T20:06:36.820" v="641" actId="20577"/>
      <pc:docMkLst>
        <pc:docMk/>
      </pc:docMkLst>
      <pc:sldChg chg="modSp mod">
        <pc:chgData name="Hannah Moody" userId="1dccc453-6fa1-4608-bded-50282b7b2c6c" providerId="ADAL" clId="{3C9B8ABE-9A12-40AC-B888-21CDAE125022}" dt="2024-05-30T20:06:36.820" v="641" actId="20577"/>
        <pc:sldMkLst>
          <pc:docMk/>
          <pc:sldMk cId="0" sldId="256"/>
        </pc:sldMkLst>
        <pc:spChg chg="mod">
          <ac:chgData name="Hannah Moody" userId="1dccc453-6fa1-4608-bded-50282b7b2c6c" providerId="ADAL" clId="{3C9B8ABE-9A12-40AC-B888-21CDAE125022}" dt="2024-05-30T20:06:36.820" v="641" actId="20577"/>
          <ac:spMkLst>
            <pc:docMk/>
            <pc:sldMk cId="0" sldId="256"/>
            <ac:spMk id="5122" creationId="{65710220-8F5F-4F3B-96EE-130C8CF912F1}"/>
          </ac:spMkLst>
        </pc:spChg>
      </pc:sldChg>
      <pc:sldChg chg="addSp delSp modSp mod modNotesTx">
        <pc:chgData name="Hannah Moody" userId="1dccc453-6fa1-4608-bded-50282b7b2c6c" providerId="ADAL" clId="{3C9B8ABE-9A12-40AC-B888-21CDAE125022}" dt="2024-05-30T20:04:18.833" v="640" actId="20577"/>
        <pc:sldMkLst>
          <pc:docMk/>
          <pc:sldMk cId="0" sldId="286"/>
        </pc:sldMkLst>
        <pc:spChg chg="mod">
          <ac:chgData name="Hannah Moody" userId="1dccc453-6fa1-4608-bded-50282b7b2c6c" providerId="ADAL" clId="{3C9B8ABE-9A12-40AC-B888-21CDAE125022}" dt="2024-05-29T21:25:09.711" v="142" actId="20577"/>
          <ac:spMkLst>
            <pc:docMk/>
            <pc:sldMk cId="0" sldId="286"/>
            <ac:spMk id="3" creationId="{CAB2D9ED-A6C8-4443-8D95-B363A5FDF0E9}"/>
          </ac:spMkLst>
        </pc:spChg>
        <pc:spChg chg="mod">
          <ac:chgData name="Hannah Moody" userId="1dccc453-6fa1-4608-bded-50282b7b2c6c" providerId="ADAL" clId="{3C9B8ABE-9A12-40AC-B888-21CDAE125022}" dt="2024-05-29T18:51:08.520" v="57" actId="20577"/>
          <ac:spMkLst>
            <pc:docMk/>
            <pc:sldMk cId="0" sldId="286"/>
            <ac:spMk id="6146" creationId="{B39618D7-D4C1-4E78-AC5B-733AB531298A}"/>
          </ac:spMkLst>
        </pc:spChg>
        <pc:graphicFrameChg chg="add mod modGraphic">
          <ac:chgData name="Hannah Moody" userId="1dccc453-6fa1-4608-bded-50282b7b2c6c" providerId="ADAL" clId="{3C9B8ABE-9A12-40AC-B888-21CDAE125022}" dt="2024-05-29T21:41:30.410" v="232" actId="1076"/>
          <ac:graphicFrameMkLst>
            <pc:docMk/>
            <pc:sldMk cId="0" sldId="286"/>
            <ac:graphicFrameMk id="2" creationId="{36A8521C-43F4-D4C3-3043-91FC4D819F82}"/>
          </ac:graphicFrameMkLst>
        </pc:graphicFrameChg>
        <pc:graphicFrameChg chg="del">
          <ac:chgData name="Hannah Moody" userId="1dccc453-6fa1-4608-bded-50282b7b2c6c" providerId="ADAL" clId="{3C9B8ABE-9A12-40AC-B888-21CDAE125022}" dt="2024-05-29T18:50:50.313" v="42" actId="478"/>
          <ac:graphicFrameMkLst>
            <pc:docMk/>
            <pc:sldMk cId="0" sldId="286"/>
            <ac:graphicFrameMk id="4" creationId="{409B5487-E703-4459-3AB5-F347B003B2E7}"/>
          </ac:graphicFrameMkLst>
        </pc:graphicFrameChg>
      </pc:sldChg>
      <pc:sldChg chg="addSp delSp modSp mod modNotesTx">
        <pc:chgData name="Hannah Moody" userId="1dccc453-6fa1-4608-bded-50282b7b2c6c" providerId="ADAL" clId="{3C9B8ABE-9A12-40AC-B888-21CDAE125022}" dt="2024-05-29T21:50:19.085" v="245" actId="20577"/>
        <pc:sldMkLst>
          <pc:docMk/>
          <pc:sldMk cId="564627361" sldId="287"/>
        </pc:sldMkLst>
        <pc:spChg chg="mod">
          <ac:chgData name="Hannah Moody" userId="1dccc453-6fa1-4608-bded-50282b7b2c6c" providerId="ADAL" clId="{3C9B8ABE-9A12-40AC-B888-21CDAE125022}" dt="2024-05-29T18:50:40.019" v="40" actId="20577"/>
          <ac:spMkLst>
            <pc:docMk/>
            <pc:sldMk cId="564627361" sldId="287"/>
            <ac:spMk id="6146" creationId="{B39618D7-D4C1-4E78-AC5B-733AB531298A}"/>
          </ac:spMkLst>
        </pc:spChg>
        <pc:graphicFrameChg chg="add mod">
          <ac:chgData name="Hannah Moody" userId="1dccc453-6fa1-4608-bded-50282b7b2c6c" providerId="ADAL" clId="{3C9B8ABE-9A12-40AC-B888-21CDAE125022}" dt="2024-05-29T21:22:40.310" v="58"/>
          <ac:graphicFrameMkLst>
            <pc:docMk/>
            <pc:sldMk cId="564627361" sldId="287"/>
            <ac:graphicFrameMk id="2" creationId="{BF2902D0-16A1-8AC6-1B63-58254F9EDBA0}"/>
          </ac:graphicFrameMkLst>
        </pc:graphicFrameChg>
        <pc:graphicFrameChg chg="del">
          <ac:chgData name="Hannah Moody" userId="1dccc453-6fa1-4608-bded-50282b7b2c6c" providerId="ADAL" clId="{3C9B8ABE-9A12-40AC-B888-21CDAE125022}" dt="2024-05-29T18:50:44.129" v="41" actId="478"/>
          <ac:graphicFrameMkLst>
            <pc:docMk/>
            <pc:sldMk cId="564627361" sldId="287"/>
            <ac:graphicFrameMk id="4" creationId="{CE3ADB18-8C30-8B80-81CE-981D07729625}"/>
          </ac:graphicFrameMkLst>
        </pc:graphicFrameChg>
        <pc:graphicFrameChg chg="add mod modGraphic">
          <ac:chgData name="Hannah Moody" userId="1dccc453-6fa1-4608-bded-50282b7b2c6c" providerId="ADAL" clId="{3C9B8ABE-9A12-40AC-B888-21CDAE125022}" dt="2024-05-29T21:50:19.085" v="245" actId="20577"/>
          <ac:graphicFrameMkLst>
            <pc:docMk/>
            <pc:sldMk cId="564627361" sldId="287"/>
            <ac:graphicFrameMk id="5" creationId="{78E2BD73-98F0-3396-7C96-62EB7A8D5660}"/>
          </ac:graphicFrameMkLst>
        </pc:graphicFrameChg>
      </pc:sldChg>
      <pc:sldChg chg="modSp mod">
        <pc:chgData name="Hannah Moody" userId="1dccc453-6fa1-4608-bded-50282b7b2c6c" providerId="ADAL" clId="{3C9B8ABE-9A12-40AC-B888-21CDAE125022}" dt="2024-05-29T21:33:36.539" v="231" actId="20577"/>
        <pc:sldMkLst>
          <pc:docMk/>
          <pc:sldMk cId="2924293960" sldId="289"/>
        </pc:sldMkLst>
        <pc:graphicFrameChg chg="modGraphic">
          <ac:chgData name="Hannah Moody" userId="1dccc453-6fa1-4608-bded-50282b7b2c6c" providerId="ADAL" clId="{3C9B8ABE-9A12-40AC-B888-21CDAE125022}" dt="2024-05-29T21:33:36.539" v="231" actId="20577"/>
          <ac:graphicFrameMkLst>
            <pc:docMk/>
            <pc:sldMk cId="2924293960" sldId="289"/>
            <ac:graphicFrameMk id="4" creationId="{A7A197AC-4402-B82D-5E41-ED200C49EE9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283F038-850A-4155-96E2-B6419BA627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454A6FC-7B6E-45B1-975F-C380282785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FEAE38D1-025C-4B61-B829-642BC018A0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1DADDDD6-E7AB-45FA-9529-5DE65BA7DF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8A8E05-B623-4067-9AA2-82E26463E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6CCDF34-4ADB-454C-B027-AD091C25E9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9B64F2-46A5-49E2-8299-5833179C9D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543AA5B-AA07-49C6-A399-4157F4F3F6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2D470EF-FB84-4AB2-AD22-0C4671A4C9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3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06C76A5-8479-47C8-B2AE-ABB2E51582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DF7DB49-2506-4247-B88B-937A1B7FC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D7B9BD-303A-49C4-A1A9-E558EBBAF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FY25 Revenue Budget decreased by 0.2%.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A7477-CA86-4266-8887-1A8EEE18806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25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Expenditure budget decreased by 3.4%.</a:t>
            </a:r>
          </a:p>
          <a:p>
            <a:endParaRPr lang="en-US" dirty="0"/>
          </a:p>
          <a:p>
            <a:r>
              <a:rPr lang="en-US" dirty="0"/>
              <a:t>Largest decrease is due to FY25 not having ESSER II/III funding – some of these costs were re-absorbed into Schoolwide costs. </a:t>
            </a:r>
          </a:p>
          <a:p>
            <a:r>
              <a:rPr lang="en-US" dirty="0"/>
              <a:t>Classroom Site Fund increased slightly due to favorable State adjustment.</a:t>
            </a:r>
          </a:p>
          <a:p>
            <a:r>
              <a:rPr lang="en-US" dirty="0"/>
              <a:t>Instructional Improvement increased to align with anticipated revenue for FYY25.</a:t>
            </a:r>
          </a:p>
          <a:p>
            <a:endParaRPr lang="en-US" dirty="0"/>
          </a:p>
          <a:p>
            <a:r>
              <a:rPr lang="en-US" dirty="0"/>
              <a:t>Average teach salaries increased by 0.6% compared to FY24.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A7477-CA86-4266-8887-1A8EEE18806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6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7530A8-E934-442B-8F46-67DAA6CDE13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ADCF-56DA-4DD6-8BA7-2771877ED3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548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28EB7-9DB7-4656-A0EC-9383EA9BCE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70509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94968-69E3-43F9-A6B7-210C905199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32841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CB9EE-B597-4809-951C-3D29A1A13E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24465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ED719-5C59-4B03-BB90-1108B5684B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838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B8B66-4DCC-43C5-B7B9-3F38C86E5B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48006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80FEB-C7DD-451D-8CAB-336C7472A3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1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F280D-A87A-4447-B969-746DE2ECA7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2691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6C9AB-7B6F-4BC8-9564-AE6016054B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78932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8F91A-3277-4C66-8E38-042C7B3314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87814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C15CC-F714-4CAE-9714-53FC346D9E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29180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E80FEB-C7DD-451D-8CAB-336C7472A3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3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>
    <p:dissolv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710220-8F5F-4F3B-96EE-130C8CF912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EAST VALLEY HIGH SCHOOL</a:t>
            </a:r>
            <a:br>
              <a:rPr lang="en-US" altLang="en-US" sz="3600" b="0" dirty="0">
                <a:effectLst/>
              </a:rPr>
            </a:br>
            <a:r>
              <a:rPr lang="en-US" altLang="en-US" sz="3600" b="0" dirty="0">
                <a:effectLst/>
              </a:rPr>
              <a:t>Budget 2024/25</a:t>
            </a:r>
            <a:br>
              <a:rPr lang="en-US" altLang="en-US" sz="3600" b="0" dirty="0">
                <a:effectLst/>
              </a:rPr>
            </a:br>
            <a:br>
              <a:rPr lang="en-US" altLang="en-US" sz="3600" b="0" dirty="0">
                <a:effectLst/>
              </a:rPr>
            </a:br>
            <a:r>
              <a:rPr lang="en-US" altLang="en-US" sz="3600" b="0" dirty="0">
                <a:effectLst/>
              </a:rPr>
              <a:t> </a:t>
            </a:r>
            <a:r>
              <a:rPr lang="en-US" altLang="en-US" sz="3600" dirty="0"/>
              <a:t>proposed</a:t>
            </a:r>
            <a:br>
              <a:rPr lang="en-US" altLang="en-US" sz="3600" b="0" dirty="0">
                <a:effectLst/>
              </a:rPr>
            </a:br>
            <a:br>
              <a:rPr lang="en-US" altLang="en-US" sz="3600" b="0" dirty="0">
                <a:effectLst/>
              </a:rPr>
            </a:br>
            <a:r>
              <a:rPr lang="en-US" altLang="en-US" sz="3600" dirty="0"/>
              <a:t>June </a:t>
            </a:r>
            <a:r>
              <a:rPr lang="en-US" altLang="en-US" sz="3600" b="0" dirty="0">
                <a:effectLst/>
              </a:rPr>
              <a:t>3, 2024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39618D7-D4C1-4E78-AC5B-733AB5312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401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0" dirty="0">
                <a:effectLst/>
                <a:cs typeface="Calibri" panose="020F0502020204030204" pitchFamily="34" charset="0"/>
              </a:rPr>
              <a:t>Maintenance &amp; Operations</a:t>
            </a:r>
            <a:br>
              <a:rPr lang="en-US" altLang="en-US" sz="3200" b="0" dirty="0">
                <a:effectLst/>
                <a:cs typeface="Calibri" panose="020F0502020204030204" pitchFamily="34" charset="0"/>
              </a:rPr>
            </a:br>
            <a:r>
              <a:rPr lang="en-US" altLang="en-US" sz="3200" b="0" dirty="0">
                <a:effectLst/>
                <a:cs typeface="Calibri" panose="020F0502020204030204" pitchFamily="34" charset="0"/>
              </a:rPr>
              <a:t>Budget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2D9ED-A6C8-4443-8D95-B363A5FD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572000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en-US" dirty="0">
              <a:latin typeface="+mj-lt"/>
            </a:endParaRPr>
          </a:p>
          <a:p>
            <a:pPr lvl="1" eaLnBrk="1" hangingPunct="1">
              <a:defRPr/>
            </a:pPr>
            <a:endParaRPr lang="en-US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2BD73-98F0-3396-7C96-62EB7A8D5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718388"/>
              </p:ext>
            </p:extLst>
          </p:nvPr>
        </p:nvGraphicFramePr>
        <p:xfrm>
          <a:off x="609600" y="2286000"/>
          <a:ext cx="7924800" cy="3962399"/>
        </p:xfrm>
        <a:graphic>
          <a:graphicData uri="http://schemas.openxmlformats.org/drawingml/2006/table">
            <a:tbl>
              <a:tblPr/>
              <a:tblGrid>
                <a:gridCol w="2538783">
                  <a:extLst>
                    <a:ext uri="{9D8B030D-6E8A-4147-A177-3AD203B41FA5}">
                      <a16:colId xmlns:a16="http://schemas.microsoft.com/office/drawing/2014/main" val="1863411636"/>
                    </a:ext>
                  </a:extLst>
                </a:gridCol>
                <a:gridCol w="1447344">
                  <a:extLst>
                    <a:ext uri="{9D8B030D-6E8A-4147-A177-3AD203B41FA5}">
                      <a16:colId xmlns:a16="http://schemas.microsoft.com/office/drawing/2014/main" val="492263124"/>
                    </a:ext>
                  </a:extLst>
                </a:gridCol>
                <a:gridCol w="1447344">
                  <a:extLst>
                    <a:ext uri="{9D8B030D-6E8A-4147-A177-3AD203B41FA5}">
                      <a16:colId xmlns:a16="http://schemas.microsoft.com/office/drawing/2014/main" val="3696199073"/>
                    </a:ext>
                  </a:extLst>
                </a:gridCol>
                <a:gridCol w="1328709">
                  <a:extLst>
                    <a:ext uri="{9D8B030D-6E8A-4147-A177-3AD203B41FA5}">
                      <a16:colId xmlns:a16="http://schemas.microsoft.com/office/drawing/2014/main" val="1598219663"/>
                    </a:ext>
                  </a:extLst>
                </a:gridCol>
                <a:gridCol w="1162620">
                  <a:extLst>
                    <a:ext uri="{9D8B030D-6E8A-4147-A177-3AD203B41FA5}">
                      <a16:colId xmlns:a16="http://schemas.microsoft.com/office/drawing/2014/main" val="1517647378"/>
                    </a:ext>
                  </a:extLst>
                </a:gridCol>
              </a:tblGrid>
              <a:tr h="48897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FY24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FY25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$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315445"/>
                  </a:ext>
                </a:extLst>
              </a:tr>
              <a:tr h="50583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Revised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Proposed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Inc/Dec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Inc/Dec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90491"/>
                  </a:ext>
                </a:extLst>
              </a:tr>
              <a:tr h="4889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Total Local Revenue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     11,600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     14,800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    3,200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27.6%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783050"/>
                  </a:ext>
                </a:extLst>
              </a:tr>
              <a:tr h="4889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Total State Revenue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$ 1,890,772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$ 2,032,180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 141,408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7.5%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928872"/>
                  </a:ext>
                </a:extLst>
              </a:tr>
              <a:tr h="4889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Total Federal Revenue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   265,061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   115,146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(149,915)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-56.6%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949500"/>
                  </a:ext>
                </a:extLst>
              </a:tr>
              <a:tr h="505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$ 2,167,434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$ 2,162,126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$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(5,308)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-0.2%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689743"/>
                  </a:ext>
                </a:extLst>
              </a:tr>
              <a:tr h="50583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084610"/>
                  </a:ext>
                </a:extLst>
              </a:tr>
              <a:tr h="4889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ADM#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150.000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160.000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6.7%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30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627361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44" name="Rectangle 6243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6" name="Rectangle 624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B39618D7-D4C1-4E78-AC5B-733AB5312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0" y="643467"/>
            <a:ext cx="2522980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eaLnBrk="1" hangingPunct="1"/>
            <a:r>
              <a:rPr lang="en-US" altLang="en-US" sz="2000" b="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Maintenance &amp; Operations</a:t>
            </a:r>
            <a:br>
              <a:rPr lang="en-US" altLang="en-US" sz="2000" b="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</a:br>
            <a:r>
              <a:rPr lang="en-US" altLang="en-US" sz="2000" b="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Budget</a:t>
            </a:r>
            <a:r>
              <a:rPr lang="en-US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 proposal</a:t>
            </a:r>
            <a:endParaRPr lang="en-US" altLang="en-US" sz="2000" b="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2D9ED-A6C8-4443-8D95-B363A5FD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2638044"/>
            <a:ext cx="2522980" cy="3415622"/>
          </a:xfrm>
        </p:spPr>
        <p:txBody>
          <a:bodyPr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Total FY25 Proposed Expenditure Budget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$2,158,818</a:t>
            </a:r>
            <a:endParaRPr lang="en-US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Decrease from FY24 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Revised</a:t>
            </a:r>
            <a:r>
              <a:rPr lang="en-US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 Budget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($75,854)</a:t>
            </a:r>
            <a:endParaRPr lang="en-US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228600" lvl="1" indent="0" algn="ctr">
              <a:buNone/>
              <a:defRPr/>
            </a:pPr>
            <a:endParaRPr lang="en-US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914400" lvl="2" indent="0" algn="ctr"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lvl="1" algn="ctr">
              <a:defRPr/>
            </a:pPr>
            <a:endParaRPr lang="en-US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1" algn="ctr" eaLnBrk="1" hangingPunct="1">
              <a:defRPr/>
            </a:pPr>
            <a:endParaRPr lang="en-US" dirty="0">
              <a:solidFill>
                <a:schemeClr val="bg1"/>
              </a:solidFill>
              <a:effectLst/>
              <a:ea typeface="Tahoma" pitchFamily="34" charset="0"/>
              <a:cs typeface="Calibri" panose="020F0502020204030204" pitchFamily="34" charset="0"/>
            </a:endParaRPr>
          </a:p>
          <a:p>
            <a:pPr marL="457200" lvl="1" indent="0" algn="ctr" eaLnBrk="1" hangingPunct="1"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A8521C-43F4-D4C3-3043-91FC4D819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83892"/>
              </p:ext>
            </p:extLst>
          </p:nvPr>
        </p:nvGraphicFramePr>
        <p:xfrm>
          <a:off x="3726560" y="1507489"/>
          <a:ext cx="5181600" cy="3657600"/>
        </p:xfrm>
        <a:graphic>
          <a:graphicData uri="http://schemas.openxmlformats.org/drawingml/2006/table">
            <a:tbl>
              <a:tblPr/>
              <a:tblGrid>
                <a:gridCol w="2052668">
                  <a:extLst>
                    <a:ext uri="{9D8B030D-6E8A-4147-A177-3AD203B41FA5}">
                      <a16:colId xmlns:a16="http://schemas.microsoft.com/office/drawing/2014/main" val="397117950"/>
                    </a:ext>
                  </a:extLst>
                </a:gridCol>
                <a:gridCol w="710112">
                  <a:extLst>
                    <a:ext uri="{9D8B030D-6E8A-4147-A177-3AD203B41FA5}">
                      <a16:colId xmlns:a16="http://schemas.microsoft.com/office/drawing/2014/main" val="494554163"/>
                    </a:ext>
                  </a:extLst>
                </a:gridCol>
                <a:gridCol w="865449">
                  <a:extLst>
                    <a:ext uri="{9D8B030D-6E8A-4147-A177-3AD203B41FA5}">
                      <a16:colId xmlns:a16="http://schemas.microsoft.com/office/drawing/2014/main" val="3276859874"/>
                    </a:ext>
                  </a:extLst>
                </a:gridCol>
                <a:gridCol w="865449">
                  <a:extLst>
                    <a:ext uri="{9D8B030D-6E8A-4147-A177-3AD203B41FA5}">
                      <a16:colId xmlns:a16="http://schemas.microsoft.com/office/drawing/2014/main" val="1500891621"/>
                    </a:ext>
                  </a:extLst>
                </a:gridCol>
                <a:gridCol w="687922">
                  <a:extLst>
                    <a:ext uri="{9D8B030D-6E8A-4147-A177-3AD203B41FA5}">
                      <a16:colId xmlns:a16="http://schemas.microsoft.com/office/drawing/2014/main" val="3719805348"/>
                    </a:ext>
                  </a:extLst>
                </a:gridCol>
              </a:tblGrid>
              <a:tr h="2438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Expenses by project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6308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3145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Increase/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914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Revised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decrease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6109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Schoolwide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1,862,703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1,874,329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2802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Classroom Site Project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173,747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179,574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26098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Instructional Improvement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7,851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12,602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0756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Federal projects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190,371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92,313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4333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expenses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2,234,672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2,158,818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2193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201284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teacher salary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964998"/>
                  </a:ext>
                </a:extLst>
              </a:tr>
              <a:tr h="243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salary of all teachers employed in the budget year 2025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51,779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237270"/>
                  </a:ext>
                </a:extLst>
              </a:tr>
              <a:tr h="243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salary of all teachers employed in the prior year 2024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51,448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062966"/>
                  </a:ext>
                </a:extLst>
              </a:tr>
              <a:tr h="243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 in average teacher salary from the prior year 2024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81833"/>
                  </a:ext>
                </a:extLst>
              </a:tr>
              <a:tr h="243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Percentage increase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2733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87D9FC9-8364-9845-D35F-EE2ACB451286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04800" y="964692"/>
            <a:ext cx="8534400" cy="1188720"/>
          </a:xfrm>
          <a:prstGeom prst="rect">
            <a:avLst/>
          </a:prstGeom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en-US"/>
              <a:t>Maintenance &amp; Operations</a:t>
            </a:r>
            <a:br>
              <a:rPr lang="en-US" altLang="en-US"/>
            </a:br>
            <a:r>
              <a:rPr lang="en-US" altLang="en-US"/>
              <a:t>Budget summary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A197AC-4402-B82D-5E41-ED200C49E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185584"/>
              </p:ext>
            </p:extLst>
          </p:nvPr>
        </p:nvGraphicFramePr>
        <p:xfrm>
          <a:off x="1762648" y="2638044"/>
          <a:ext cx="5618705" cy="32481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712645">
                  <a:extLst>
                    <a:ext uri="{9D8B030D-6E8A-4147-A177-3AD203B41FA5}">
                      <a16:colId xmlns:a16="http://schemas.microsoft.com/office/drawing/2014/main" val="3393290413"/>
                    </a:ext>
                  </a:extLst>
                </a:gridCol>
                <a:gridCol w="1906060">
                  <a:extLst>
                    <a:ext uri="{9D8B030D-6E8A-4147-A177-3AD203B41FA5}">
                      <a16:colId xmlns:a16="http://schemas.microsoft.com/office/drawing/2014/main" val="89267362"/>
                    </a:ext>
                  </a:extLst>
                </a:gridCol>
              </a:tblGrid>
              <a:tr h="637075">
                <a:tc>
                  <a:txBody>
                    <a:bodyPr/>
                    <a:lstStyle/>
                    <a:p>
                      <a:r>
                        <a:rPr lang="en-US" sz="1800" b="0" cap="none" spc="60" baseline="0">
                          <a:solidFill>
                            <a:schemeClr val="tx1"/>
                          </a:solidFill>
                        </a:rPr>
                        <a:t>Total Budgeted Revenue</a:t>
                      </a:r>
                      <a:endParaRPr lang="en-US" sz="1800" b="0" cap="none" spc="6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1267" marR="161267" marT="161267" marB="161267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cap="none" spc="60" baseline="0" dirty="0">
                          <a:solidFill>
                            <a:schemeClr val="tx1"/>
                          </a:solidFill>
                        </a:rPr>
                        <a:t>$2,162,126</a:t>
                      </a:r>
                      <a:endParaRPr lang="en-US" sz="1800" b="0" cap="none" spc="6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1267" marR="161267" marT="161267" marB="161267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8130523"/>
                  </a:ext>
                </a:extLst>
              </a:tr>
              <a:tr h="534881">
                <a:tc>
                  <a:txBody>
                    <a:bodyPr/>
                    <a:lstStyle/>
                    <a:p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 Total Budgeted Expenses</a:t>
                      </a:r>
                      <a:endParaRPr lang="en-US" sz="1800" b="0" cap="none" spc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 $2,158,815</a:t>
                      </a:r>
                      <a:endParaRPr lang="en-US" sz="1800" b="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6925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Net Income</a:t>
                      </a:r>
                      <a:endParaRPr lang="en-US" sz="1800" b="0" cap="none" spc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 $3,311</a:t>
                      </a:r>
                      <a:endParaRPr lang="en-US" sz="1800" b="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86558508"/>
                  </a:ext>
                </a:extLst>
              </a:tr>
              <a:tr h="429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Total Non-Expense Cash Transactions</a:t>
                      </a:r>
                      <a:endParaRPr lang="en-US" sz="1800" b="0" cap="none" spc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($12,049)</a:t>
                      </a:r>
                    </a:p>
                    <a:p>
                      <a:endParaRPr lang="en-US" sz="1800" b="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674386"/>
                  </a:ext>
                </a:extLst>
              </a:tr>
              <a:tr h="756647">
                <a:tc>
                  <a:txBody>
                    <a:bodyPr/>
                    <a:lstStyle/>
                    <a:p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Fiscal Year Budgeted Change in Cash</a:t>
                      </a:r>
                      <a:endParaRPr lang="en-US" sz="1800" b="0" cap="none" spc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($8,738)</a:t>
                      </a:r>
                      <a:endParaRPr lang="en-US" sz="1800" b="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7511" marR="107511" marT="53756" marB="10751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951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93960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c5e3bf-8d4c-41de-aaa1-f4451f02d99d" xsi:nil="true"/>
    <lcf76f155ced4ddcb4097134ff3c332f xmlns="588712f8-bc12-4b67-b29b-a9d0f63287e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054D55F91284EBB1107762FB3C5FA" ma:contentTypeVersion="18" ma:contentTypeDescription="Create a new document." ma:contentTypeScope="" ma:versionID="1410b37f08874c51a2265df9ec3df916">
  <xsd:schema xmlns:xsd="http://www.w3.org/2001/XMLSchema" xmlns:xs="http://www.w3.org/2001/XMLSchema" xmlns:p="http://schemas.microsoft.com/office/2006/metadata/properties" xmlns:ns2="588712f8-bc12-4b67-b29b-a9d0f63287e2" xmlns:ns3="d7c5e3bf-8d4c-41de-aaa1-f4451f02d99d" targetNamespace="http://schemas.microsoft.com/office/2006/metadata/properties" ma:root="true" ma:fieldsID="f07a4edbd74ba1f0092007d492bd3af1" ns2:_="" ns3:_="">
    <xsd:import namespace="588712f8-bc12-4b67-b29b-a9d0f63287e2"/>
    <xsd:import namespace="d7c5e3bf-8d4c-41de-aaa1-f4451f02d9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712f8-bc12-4b67-b29b-a9d0f63287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01f69ef-746b-49a2-8d0e-3be5031717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5e3bf-8d4c-41de-aaa1-f4451f02d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325e49b-7206-461e-b626-dd329b649d2c}" ma:internalName="TaxCatchAll" ma:showField="CatchAllData" ma:web="d7c5e3bf-8d4c-41de-aaa1-f4451f02d9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6EDB48-48E1-4A16-8E76-4C4B2DDA7504}">
  <ds:schemaRefs>
    <ds:schemaRef ds:uri="588712f8-bc12-4b67-b29b-a9d0f63287e2"/>
    <ds:schemaRef ds:uri="d7c5e3bf-8d4c-41de-aaa1-f4451f02d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29BBAD-0995-4D58-9D24-A6F7D32A10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B480F6-97E1-4B5F-94C7-5CA02FAF4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712f8-bc12-4b67-b29b-a9d0f63287e2"/>
    <ds:schemaRef ds:uri="d7c5e3bf-8d4c-41de-aaa1-f4451f02d9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2891</TotalTime>
  <Words>333</Words>
  <Application>Microsoft Office PowerPoint</Application>
  <PresentationFormat>On-screen Show (4:3)</PresentationFormat>
  <Paragraphs>119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Tahoma</vt:lpstr>
      <vt:lpstr>Wingdings</vt:lpstr>
      <vt:lpstr>Parcel</vt:lpstr>
      <vt:lpstr>EAST VALLEY HIGH SCHOOL Budget 2024/25   proposed  June 3, 2024</vt:lpstr>
      <vt:lpstr>Maintenance &amp; Operations Budget proposal</vt:lpstr>
      <vt:lpstr>Maintenance &amp; Operations Budget proposal</vt:lpstr>
      <vt:lpstr>PowerPoint Presentation</vt:lpstr>
    </vt:vector>
  </TitlesOfParts>
  <Company>Madison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Madison School District Budget 2009-10</dc:title>
  <dc:creator>Preferred Customer</dc:creator>
  <cp:lastModifiedBy>Hannah Moody</cp:lastModifiedBy>
  <cp:revision>148</cp:revision>
  <cp:lastPrinted>2017-09-06T03:59:51Z</cp:lastPrinted>
  <dcterms:created xsi:type="dcterms:W3CDTF">2009-01-06T23:48:35Z</dcterms:created>
  <dcterms:modified xsi:type="dcterms:W3CDTF">2024-05-30T20:06:42Z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0x010100508054D55F91284EBB1107762FB3C5FA</vt:lpwstr>
  </property>
  <property fmtid="{D5CDD505-2E9C-101B-9397-08002B2CF9AE}" pid="3" name="MediaServiceImageTags">
    <vt:lpwstr/>
  </property>
</Properties>
</file>