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7" r:id="rId6"/>
    <p:sldId id="286" r:id="rId7"/>
    <p:sldId id="289" r:id="rId8"/>
    <p:sldId id="290" r:id="rId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57" autoAdjust="0"/>
  </p:normalViewPr>
  <p:slideViewPr>
    <p:cSldViewPr snapToGrid="0">
      <p:cViewPr varScale="1">
        <p:scale>
          <a:sx n="100" d="100"/>
          <a:sy n="100" d="100"/>
        </p:scale>
        <p:origin x="18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tte Jensen" userId="1a332b67-53a9-4f7e-a01d-c97446eccc15" providerId="ADAL" clId="{7CC56EE0-B763-44B8-9AD8-1A01EE50DC03}"/>
    <pc:docChg chg="modSld">
      <pc:chgData name="Charlotte Jensen" userId="1a332b67-53a9-4f7e-a01d-c97446eccc15" providerId="ADAL" clId="{7CC56EE0-B763-44B8-9AD8-1A01EE50DC03}" dt="2026-06-15T15:17:42.536" v="1" actId="20577"/>
      <pc:docMkLst>
        <pc:docMk/>
      </pc:docMkLst>
      <pc:sldChg chg="modSp mod">
        <pc:chgData name="Charlotte Jensen" userId="1a332b67-53a9-4f7e-a01d-c97446eccc15" providerId="ADAL" clId="{7CC56EE0-B763-44B8-9AD8-1A01EE50DC03}" dt="2026-06-15T15:17:42.536" v="1" actId="20577"/>
        <pc:sldMkLst>
          <pc:docMk/>
          <pc:sldMk cId="0" sldId="256"/>
        </pc:sldMkLst>
        <pc:spChg chg="mod">
          <ac:chgData name="Charlotte Jensen" userId="1a332b67-53a9-4f7e-a01d-c97446eccc15" providerId="ADAL" clId="{7CC56EE0-B763-44B8-9AD8-1A01EE50DC03}" dt="2026-06-15T15:17:42.536" v="1" actId="20577"/>
          <ac:spMkLst>
            <pc:docMk/>
            <pc:sldMk cId="0" sldId="256"/>
            <ac:spMk id="5122" creationId="{65710220-8F5F-4F3B-96EE-130C8CF912F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8283F038-850A-4155-96E2-B6419BA627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454A6FC-7B6E-45B1-975F-C3802827856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FEAE38D1-025C-4B61-B829-642BC018A0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1DADDDD6-E7AB-45FA-9529-5DE65BA7DF2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8A8E05-B623-4067-9AA2-82E26463E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6CCDF34-4ADB-454C-B027-AD091C25E9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B9B64F2-46A5-49E2-8299-5833179C9D8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543AA5B-AA07-49C6-A399-4157F4F3F62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82D470EF-FB84-4AB2-AD22-0C4671A4C91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3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E06C76A5-8479-47C8-B2AE-ABB2E51582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FDF7DB49-2506-4247-B88B-937A1B7FCE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ED7B9BD-303A-49C4-A1A9-E558EBBAF5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Anticipating total Revenue in FY26 to increase </a:t>
            </a:r>
            <a:r>
              <a:rPr lang="en-US"/>
              <a:t>by 10%  </a:t>
            </a:r>
            <a:endParaRPr lang="en-US" dirty="0"/>
          </a:p>
          <a:p>
            <a:endParaRPr lang="en-US" dirty="0"/>
          </a:p>
          <a:p>
            <a:r>
              <a:rPr lang="en-US" dirty="0"/>
              <a:t>ADM growth rate of 10.9% expected. </a:t>
            </a:r>
          </a:p>
          <a:p>
            <a:endParaRPr lang="en-US" dirty="0"/>
          </a:p>
          <a:p>
            <a:r>
              <a:rPr lang="en-US" dirty="0"/>
              <a:t>Marketing goal is 40 students – open house visits total 38 at this point.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A7477-CA86-4266-8887-1A8EEE18806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252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Expenditure budget increased by slightly by .01%.</a:t>
            </a:r>
          </a:p>
          <a:p>
            <a:endParaRPr lang="en-US" dirty="0"/>
          </a:p>
          <a:p>
            <a:r>
              <a:rPr lang="en-US" dirty="0"/>
              <a:t>Classroom Site Fund increased slightly due to expected 2% increase in revenue per student</a:t>
            </a:r>
          </a:p>
          <a:p>
            <a:r>
              <a:rPr lang="en-US" dirty="0"/>
              <a:t>Instructional Improvement decreased</a:t>
            </a:r>
          </a:p>
          <a:p>
            <a:r>
              <a:rPr lang="en-US" dirty="0"/>
              <a:t>Average teach salaries will increase by 2.7%</a:t>
            </a:r>
          </a:p>
          <a:p>
            <a:endParaRPr lang="en-US" dirty="0"/>
          </a:p>
          <a:p>
            <a:r>
              <a:rPr lang="en-US" dirty="0"/>
              <a:t>Rental Cost is budgeted at $109K higher than actual expense for FY25 – Need to confirm loan forgiveness amount</a:t>
            </a:r>
          </a:p>
          <a:p>
            <a:r>
              <a:rPr lang="en-US" dirty="0"/>
              <a:t>Marketing Expenses for FY26 are anticipated to be much lower than FY25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A7477-CA86-4266-8887-1A8EEE18806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465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7530A8-E934-442B-8F46-67DAA6CDE13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5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EVHS is projected to have days cash on hand 62.53 to meet the covenant </a:t>
            </a:r>
          </a:p>
          <a:p>
            <a:endParaRPr lang="en-US" dirty="0"/>
          </a:p>
          <a:p>
            <a:r>
              <a:rPr lang="en-US" dirty="0"/>
              <a:t>Adjusted net income projection meets the requirement.</a:t>
            </a:r>
          </a:p>
          <a:p>
            <a:endParaRPr lang="en-US" dirty="0"/>
          </a:p>
          <a:p>
            <a:r>
              <a:rPr lang="en-US" dirty="0"/>
              <a:t>ADM growth rate is positive because enrollment is anticipated at 171 up from 152.337</a:t>
            </a:r>
          </a:p>
          <a:p>
            <a:endParaRPr lang="en-US" dirty="0"/>
          </a:p>
          <a:p>
            <a:r>
              <a:rPr lang="en-US" dirty="0"/>
              <a:t>Debt service coverage expected to approach standard of 1.10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ED7B9BD-303A-49C4-A1A9-E558EBBAF5B9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955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60ADCF-56DA-4DD6-8BA7-2771877ED3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548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28EB7-9DB7-4656-A0EC-9383EA9BCE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5705095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94968-69E3-43F9-A6B7-210C905199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328412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CB9EE-B597-4809-951C-3D29A1A13EF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244653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ED719-5C59-4B03-BB90-1108B5684BD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8382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3B8B66-4DCC-43C5-B7B9-3F38C86E5B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480069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E80FEB-C7DD-451D-8CAB-336C7472A3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6416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F280D-A87A-4447-B969-746DE2ECA76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326912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A6C9AB-7B6F-4BC8-9564-AE6016054B6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78932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8F91A-3277-4C66-8E38-042C7B3314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287814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C15CC-F714-4CAE-9714-53FC346D9E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291803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8E80FEB-C7DD-451D-8CAB-336C7472A3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3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transition>
    <p:dissolve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5710220-8F5F-4F3B-96EE-130C8CF912F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3733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EAST VALLEY HIGH SCHOOL</a:t>
            </a:r>
            <a:br>
              <a:rPr lang="en-US" altLang="en-US" sz="3600" b="0" dirty="0">
                <a:effectLst/>
              </a:rPr>
            </a:br>
            <a:r>
              <a:rPr lang="en-US" altLang="en-US" sz="3600" b="0" dirty="0">
                <a:effectLst/>
              </a:rPr>
              <a:t>Budget 2025/26</a:t>
            </a:r>
            <a:br>
              <a:rPr lang="en-US" altLang="en-US" sz="3600" b="0" dirty="0">
                <a:effectLst/>
              </a:rPr>
            </a:br>
            <a:br>
              <a:rPr lang="en-US" altLang="en-US" sz="3600" b="0" dirty="0">
                <a:effectLst/>
              </a:rPr>
            </a:br>
            <a:r>
              <a:rPr lang="en-US" altLang="en-US" sz="3600" b="0" dirty="0">
                <a:effectLst/>
              </a:rPr>
              <a:t> ADOPTED</a:t>
            </a:r>
            <a:br>
              <a:rPr lang="en-US" altLang="en-US" sz="3600" b="0" dirty="0">
                <a:effectLst/>
              </a:rPr>
            </a:br>
            <a:br>
              <a:rPr lang="en-US" altLang="en-US" sz="3600" b="0" dirty="0">
                <a:effectLst/>
              </a:rPr>
            </a:br>
            <a:r>
              <a:rPr lang="en-US" altLang="en-US" sz="3600" b="0">
                <a:effectLst/>
              </a:rPr>
              <a:t>June 29</a:t>
            </a:r>
            <a:r>
              <a:rPr lang="en-US" altLang="en-US" sz="3600"/>
              <a:t>, </a:t>
            </a:r>
            <a:r>
              <a:rPr lang="en-US" altLang="en-US" sz="3600" dirty="0"/>
              <a:t>2025</a:t>
            </a:r>
            <a:endParaRPr lang="en-US" altLang="en-US" sz="3600" b="0" dirty="0">
              <a:effectLst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39618D7-D4C1-4E78-AC5B-733AB5312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14017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b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Calibri" panose="020F0502020204030204" pitchFamily="34" charset="0"/>
              </a:rPr>
              <a:t>FY26 REVENUE</a:t>
            </a:r>
            <a:br>
              <a:rPr lang="en-US" altLang="en-US" sz="2800" b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Calibri" panose="020F0502020204030204" pitchFamily="34" charset="0"/>
              </a:rPr>
            </a:br>
            <a:r>
              <a:rPr lang="en-US" altLang="en-US" sz="2400" b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Calibri" panose="020F0502020204030204" pitchFamily="34" charset="0"/>
              </a:rPr>
              <a:t> ADOPTED Budget</a:t>
            </a:r>
            <a:endParaRPr lang="en-US" altLang="en-US" sz="2400" b="0" dirty="0">
              <a:effectLst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2D9ED-A6C8-4443-8D95-B363A5FDF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8800"/>
            <a:ext cx="8534400" cy="4572000"/>
          </a:xfrm>
        </p:spPr>
        <p:txBody>
          <a:bodyPr>
            <a:normAutofit/>
          </a:bodyPr>
          <a:lstStyle/>
          <a:p>
            <a:pPr lvl="1">
              <a:defRPr/>
            </a:pPr>
            <a:endParaRPr lang="en-US" dirty="0">
              <a:latin typeface="+mj-lt"/>
            </a:endParaRPr>
          </a:p>
          <a:p>
            <a:pPr lvl="1" eaLnBrk="1" hangingPunct="1">
              <a:defRPr/>
            </a:pPr>
            <a:endParaRPr lang="en-US" dirty="0"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5C3DD07-83D1-51F6-AF8F-626A69D3B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959071"/>
              </p:ext>
            </p:extLst>
          </p:nvPr>
        </p:nvGraphicFramePr>
        <p:xfrm>
          <a:off x="769297" y="2660072"/>
          <a:ext cx="7605405" cy="2909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6462">
                  <a:extLst>
                    <a:ext uri="{9D8B030D-6E8A-4147-A177-3AD203B41FA5}">
                      <a16:colId xmlns:a16="http://schemas.microsoft.com/office/drawing/2014/main" val="3571289380"/>
                    </a:ext>
                  </a:extLst>
                </a:gridCol>
                <a:gridCol w="1389012">
                  <a:extLst>
                    <a:ext uri="{9D8B030D-6E8A-4147-A177-3AD203B41FA5}">
                      <a16:colId xmlns:a16="http://schemas.microsoft.com/office/drawing/2014/main" val="829014632"/>
                    </a:ext>
                  </a:extLst>
                </a:gridCol>
                <a:gridCol w="1389012">
                  <a:extLst>
                    <a:ext uri="{9D8B030D-6E8A-4147-A177-3AD203B41FA5}">
                      <a16:colId xmlns:a16="http://schemas.microsoft.com/office/drawing/2014/main" val="3290990910"/>
                    </a:ext>
                  </a:extLst>
                </a:gridCol>
                <a:gridCol w="1275157">
                  <a:extLst>
                    <a:ext uri="{9D8B030D-6E8A-4147-A177-3AD203B41FA5}">
                      <a16:colId xmlns:a16="http://schemas.microsoft.com/office/drawing/2014/main" val="4068488679"/>
                    </a:ext>
                  </a:extLst>
                </a:gridCol>
                <a:gridCol w="1115762">
                  <a:extLst>
                    <a:ext uri="{9D8B030D-6E8A-4147-A177-3AD203B41FA5}">
                      <a16:colId xmlns:a16="http://schemas.microsoft.com/office/drawing/2014/main" val="2102968687"/>
                    </a:ext>
                  </a:extLst>
                </a:gridCol>
              </a:tblGrid>
              <a:tr h="35903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FY25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FY26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463258"/>
                  </a:ext>
                </a:extLst>
              </a:tr>
              <a:tr h="371420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Revised #2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Adopted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Inc/Dec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Inc/Dec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414563"/>
                  </a:ext>
                </a:extLst>
              </a:tr>
              <a:tr h="359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Local Revenue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26,499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 14,750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(11,749)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-44.3%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034511"/>
                  </a:ext>
                </a:extLst>
              </a:tr>
              <a:tr h="359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State Revenue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$ 1,907,896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$ 2,120,924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213,028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11.2%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500885"/>
                  </a:ext>
                </a:extLst>
              </a:tr>
              <a:tr h="359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Federal Revenue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122,480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127,294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  4,814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3.9%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461582"/>
                  </a:ext>
                </a:extLst>
              </a:tr>
              <a:tr h="371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$ 2,056,875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$ 2,262,968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206,093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10.0%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19772"/>
                  </a:ext>
                </a:extLst>
              </a:tr>
              <a:tr h="37142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183407"/>
                  </a:ext>
                </a:extLst>
              </a:tr>
              <a:tr h="359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ADM#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152.337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171.000 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12.3%</a:t>
                      </a: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076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627361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44" name="Rectangle 6243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46" name="Rectangle 6245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B39618D7-D4C1-4E78-AC5B-733AB5312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2600" y="643467"/>
            <a:ext cx="2522980" cy="172804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pPr eaLnBrk="1" hangingPunct="1"/>
            <a:r>
              <a:rPr lang="en-US" altLang="en-US" sz="2000" b="0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FY26 EXPENDITURES</a:t>
            </a:r>
            <a:br>
              <a:rPr lang="en-US" altLang="en-US" sz="2000" b="0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</a:br>
            <a:r>
              <a:rPr lang="en-US" altLang="en-US" sz="1600" dirty="0">
                <a:solidFill>
                  <a:schemeClr val="bg1"/>
                </a:solidFill>
                <a:cs typeface="Calibri" panose="020F0502020204030204" pitchFamily="34" charset="0"/>
              </a:rPr>
              <a:t>ADOPTED</a:t>
            </a:r>
            <a:r>
              <a:rPr lang="en-US" altLang="en-US" sz="1600" b="0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  Budget</a:t>
            </a:r>
            <a:endParaRPr lang="en-US" altLang="en-US" sz="2000" b="0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2D9ED-A6C8-4443-8D95-B363A5FDF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1" y="2638044"/>
            <a:ext cx="2522980" cy="3415622"/>
          </a:xfrm>
        </p:spPr>
        <p:txBody>
          <a:bodyPr>
            <a:normAutofit/>
          </a:bodyPr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bg1"/>
                </a:solidFill>
                <a:cs typeface="Calibri" panose="020F0502020204030204" pitchFamily="34" charset="0"/>
              </a:rPr>
              <a:t>Total FY26 Adopted Expenditure Budget 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$2,256,807</a:t>
            </a:r>
            <a:endParaRPr lang="en-US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Increase from FY25 </a:t>
            </a:r>
            <a:r>
              <a:rPr lang="en-US" dirty="0">
                <a:solidFill>
                  <a:schemeClr val="bg1"/>
                </a:solidFill>
                <a:cs typeface="Calibri" panose="020F0502020204030204" pitchFamily="34" charset="0"/>
              </a:rPr>
              <a:t>Revised #2</a:t>
            </a:r>
            <a:r>
              <a:rPr lang="en-US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 Budget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bg1"/>
                </a:solidFill>
                <a:cs typeface="Calibri" panose="020F0502020204030204" pitchFamily="34" charset="0"/>
              </a:rPr>
              <a:t>$2,696</a:t>
            </a: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228600" lvl="1" indent="0" algn="ctr"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914400" lvl="2" indent="0" algn="ctr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lvl="1" algn="ctr">
              <a:defRPr/>
            </a:pPr>
            <a:endParaRPr lang="en-US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 lvl="1" algn="ctr" eaLnBrk="1" hangingPunct="1">
              <a:defRPr/>
            </a:pPr>
            <a:endParaRPr lang="en-US" dirty="0">
              <a:solidFill>
                <a:schemeClr val="bg1"/>
              </a:solidFill>
              <a:effectLst/>
              <a:ea typeface="Tahoma" pitchFamily="34" charset="0"/>
              <a:cs typeface="Calibri" panose="020F0502020204030204" pitchFamily="34" charset="0"/>
            </a:endParaRPr>
          </a:p>
          <a:p>
            <a:pPr marL="457200" lvl="1" indent="0" algn="ctr" eaLnBrk="1" hangingPunct="1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503B039-3F14-AA41-AD71-5B9019AFE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710927"/>
              </p:ext>
            </p:extLst>
          </p:nvPr>
        </p:nvGraphicFramePr>
        <p:xfrm>
          <a:off x="3709112" y="1425849"/>
          <a:ext cx="5216497" cy="3945342"/>
        </p:xfrm>
        <a:graphic>
          <a:graphicData uri="http://schemas.openxmlformats.org/drawingml/2006/table">
            <a:tbl>
              <a:tblPr/>
              <a:tblGrid>
                <a:gridCol w="1921279">
                  <a:extLst>
                    <a:ext uri="{9D8B030D-6E8A-4147-A177-3AD203B41FA5}">
                      <a16:colId xmlns:a16="http://schemas.microsoft.com/office/drawing/2014/main" val="2433441751"/>
                    </a:ext>
                  </a:extLst>
                </a:gridCol>
                <a:gridCol w="714894">
                  <a:extLst>
                    <a:ext uri="{9D8B030D-6E8A-4147-A177-3AD203B41FA5}">
                      <a16:colId xmlns:a16="http://schemas.microsoft.com/office/drawing/2014/main" val="994585008"/>
                    </a:ext>
                  </a:extLst>
                </a:gridCol>
                <a:gridCol w="860108">
                  <a:extLst>
                    <a:ext uri="{9D8B030D-6E8A-4147-A177-3AD203B41FA5}">
                      <a16:colId xmlns:a16="http://schemas.microsoft.com/office/drawing/2014/main" val="3751958260"/>
                    </a:ext>
                  </a:extLst>
                </a:gridCol>
                <a:gridCol w="860108">
                  <a:extLst>
                    <a:ext uri="{9D8B030D-6E8A-4147-A177-3AD203B41FA5}">
                      <a16:colId xmlns:a16="http://schemas.microsoft.com/office/drawing/2014/main" val="1861419461"/>
                    </a:ext>
                  </a:extLst>
                </a:gridCol>
                <a:gridCol w="860108">
                  <a:extLst>
                    <a:ext uri="{9D8B030D-6E8A-4147-A177-3AD203B41FA5}">
                      <a16:colId xmlns:a16="http://schemas.microsoft.com/office/drawing/2014/main" val="3381663977"/>
                    </a:ext>
                  </a:extLst>
                </a:gridCol>
              </a:tblGrid>
              <a:tr h="247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Expenses by project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274482"/>
                  </a:ext>
                </a:extLst>
              </a:tr>
              <a:tr h="247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/>
                        <a:t>Totals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6350" marR="6350" marT="6350" marB="0" anchor="b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651185"/>
                  </a:ext>
                </a:extLst>
              </a:tr>
              <a:tr h="247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FY25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FY26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Increase/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18020"/>
                  </a:ext>
                </a:extLst>
              </a:tr>
              <a:tr h="247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Revised #2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Adopted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decrease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368981"/>
                  </a:ext>
                </a:extLst>
              </a:tr>
              <a:tr h="247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Schoolwide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1,948,972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1,967,143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3120537"/>
                  </a:ext>
                </a:extLst>
              </a:tr>
              <a:tr h="247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Classroom Site Project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192,989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195,151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1943836"/>
                  </a:ext>
                </a:extLst>
              </a:tr>
              <a:tr h="247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Instructional Improvement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15,126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13,052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-10.7%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6870071"/>
                  </a:ext>
                </a:extLst>
              </a:tr>
              <a:tr h="247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Federal projects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97,481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81,461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-16.4%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3590182"/>
                  </a:ext>
                </a:extLst>
              </a:tr>
              <a:tr h="247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expenses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2,254,568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2,256,807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0598963"/>
                  </a:ext>
                </a:extLst>
              </a:tr>
              <a:tr h="21314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4339038"/>
                  </a:ext>
                </a:extLst>
              </a:tr>
              <a:tr h="21314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366955"/>
                  </a:ext>
                </a:extLst>
              </a:tr>
              <a:tr h="247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teacher salary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653059"/>
                  </a:ext>
                </a:extLst>
              </a:tr>
              <a:tr h="24725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salary of all teachers employed in the budget year 2025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52,897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175078"/>
                  </a:ext>
                </a:extLst>
              </a:tr>
              <a:tr h="24725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salary of all teachers employed in the prior year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51,503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0550940"/>
                  </a:ext>
                </a:extLst>
              </a:tr>
              <a:tr h="24725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Increase in average teacher salary from the prior year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1,394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682678"/>
                  </a:ext>
                </a:extLst>
              </a:tr>
              <a:tr h="24725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Percentage increase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88685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87D9FC9-8364-9845-D35F-EE2ACB451286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304800" y="964692"/>
            <a:ext cx="8534400" cy="1188720"/>
          </a:xfrm>
          <a:prstGeom prst="rect">
            <a:avLst/>
          </a:prstGeom>
        </p:spPr>
        <p:txBody>
          <a:bodyPr vert="horz" lIns="182880" tIns="182880" rIns="182880" bIns="182880" rtlCol="0" anchor="ctr" anchorCtr="1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 dirty="0"/>
              <a:t>FY26 ADOPTED Budget summary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A197AC-4402-B82D-5E41-ED200C49EE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413144"/>
              </p:ext>
            </p:extLst>
          </p:nvPr>
        </p:nvGraphicFramePr>
        <p:xfrm>
          <a:off x="1762648" y="2638044"/>
          <a:ext cx="5618705" cy="324811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712645">
                  <a:extLst>
                    <a:ext uri="{9D8B030D-6E8A-4147-A177-3AD203B41FA5}">
                      <a16:colId xmlns:a16="http://schemas.microsoft.com/office/drawing/2014/main" val="3393290413"/>
                    </a:ext>
                  </a:extLst>
                </a:gridCol>
                <a:gridCol w="1906060">
                  <a:extLst>
                    <a:ext uri="{9D8B030D-6E8A-4147-A177-3AD203B41FA5}">
                      <a16:colId xmlns:a16="http://schemas.microsoft.com/office/drawing/2014/main" val="89267362"/>
                    </a:ext>
                  </a:extLst>
                </a:gridCol>
              </a:tblGrid>
              <a:tr h="637075">
                <a:tc>
                  <a:txBody>
                    <a:bodyPr/>
                    <a:lstStyle/>
                    <a:p>
                      <a:r>
                        <a:rPr lang="en-US" sz="1800" b="0" cap="none" spc="60" baseline="0">
                          <a:solidFill>
                            <a:schemeClr val="tx1"/>
                          </a:solidFill>
                        </a:rPr>
                        <a:t>Total Budgeted Revenue</a:t>
                      </a:r>
                      <a:endParaRPr lang="en-US" sz="1800" b="0" cap="none" spc="60" baseline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61267" marR="161267" marT="161267" marB="161267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none" spc="60" baseline="0">
                          <a:solidFill>
                            <a:schemeClr val="tx1"/>
                          </a:solidFill>
                        </a:rPr>
                        <a:t>$2,262,968</a:t>
                      </a:r>
                      <a:endParaRPr lang="en-US" sz="1800" b="0" cap="none" spc="60" baseline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61267" marR="161267" marT="161267" marB="161267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8130523"/>
                  </a:ext>
                </a:extLst>
              </a:tr>
              <a:tr h="534881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 Total Budgeted Expenses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 $2,256,807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26925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Net Income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 $6,161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6558508"/>
                  </a:ext>
                </a:extLst>
              </a:tr>
              <a:tr h="4293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Total Non-Expense Cash Transactions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($12,974)</a:t>
                      </a:r>
                    </a:p>
                    <a:p>
                      <a:pPr algn="ctr"/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674386"/>
                  </a:ext>
                </a:extLst>
              </a:tr>
              <a:tr h="756647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Fiscal Year Budgeted Change in Cash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($29,435)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2951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293960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01F40-E6D1-CD0B-8410-AAD1D865B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800"/>
              <a:t>Projected FRAMEWORK MEASURES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47ABD34-ABEA-B966-14CA-2CD8C6271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302360"/>
              </p:ext>
            </p:extLst>
          </p:nvPr>
        </p:nvGraphicFramePr>
        <p:xfrm>
          <a:off x="1189677" y="2651741"/>
          <a:ext cx="6764645" cy="347474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351366">
                  <a:extLst>
                    <a:ext uri="{9D8B030D-6E8A-4147-A177-3AD203B41FA5}">
                      <a16:colId xmlns:a16="http://schemas.microsoft.com/office/drawing/2014/main" val="2192716732"/>
                    </a:ext>
                  </a:extLst>
                </a:gridCol>
                <a:gridCol w="1738955">
                  <a:extLst>
                    <a:ext uri="{9D8B030D-6E8A-4147-A177-3AD203B41FA5}">
                      <a16:colId xmlns:a16="http://schemas.microsoft.com/office/drawing/2014/main" val="1792101888"/>
                    </a:ext>
                  </a:extLst>
                </a:gridCol>
                <a:gridCol w="1674324">
                  <a:extLst>
                    <a:ext uri="{9D8B030D-6E8A-4147-A177-3AD203B41FA5}">
                      <a16:colId xmlns:a16="http://schemas.microsoft.com/office/drawing/2014/main" val="1436396771"/>
                    </a:ext>
                  </a:extLst>
                </a:gridCol>
              </a:tblGrid>
              <a:tr h="649659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FY26 Adopted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ASBCS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extLst>
                  <a:ext uri="{0D108BD9-81ED-4DB2-BD59-A6C34878D82A}">
                    <a16:rowId xmlns:a16="http://schemas.microsoft.com/office/drawing/2014/main" val="2541645994"/>
                  </a:ext>
                </a:extLst>
              </a:tr>
              <a:tr h="361698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Budget Projection</a:t>
                      </a:r>
                    </a:p>
                  </a:txBody>
                  <a:tcPr marL="11661" marR="11661" marT="1166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Covenants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782125"/>
                  </a:ext>
                </a:extLst>
              </a:tr>
              <a:tr h="5594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Days Cash on Hand</a:t>
                      </a:r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62.53</a:t>
                      </a:r>
                    </a:p>
                  </a:txBody>
                  <a:tcPr marL="11661" marR="11661" marT="1166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40.00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55213509"/>
                  </a:ext>
                </a:extLst>
              </a:tr>
              <a:tr h="617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Adjusted Net Income</a:t>
                      </a:r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$6,161</a:t>
                      </a: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$1.00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extLst>
                  <a:ext uri="{0D108BD9-81ED-4DB2-BD59-A6C34878D82A}">
                    <a16:rowId xmlns:a16="http://schemas.microsoft.com/office/drawing/2014/main" val="3638666297"/>
                  </a:ext>
                </a:extLst>
              </a:tr>
              <a:tr h="636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ADM Growth Rate</a:t>
                      </a:r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12.3%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0.01%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extLst>
                  <a:ext uri="{0D108BD9-81ED-4DB2-BD59-A6C34878D82A}">
                    <a16:rowId xmlns:a16="http://schemas.microsoft.com/office/drawing/2014/main" val="1582881145"/>
                  </a:ext>
                </a:extLst>
              </a:tr>
              <a:tr h="649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Debt Service Coverage Ratio</a:t>
                      </a:r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1.01</a:t>
                      </a: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1.10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extLst>
                  <a:ext uri="{0D108BD9-81ED-4DB2-BD59-A6C34878D82A}">
                    <a16:rowId xmlns:a16="http://schemas.microsoft.com/office/drawing/2014/main" val="1086459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204257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8054D55F91284EBB1107762FB3C5FA" ma:contentTypeVersion="19" ma:contentTypeDescription="Create a new document." ma:contentTypeScope="" ma:versionID="a639ee1d21d11d906f1f717e3142f8cf">
  <xsd:schema xmlns:xsd="http://www.w3.org/2001/XMLSchema" xmlns:xs="http://www.w3.org/2001/XMLSchema" xmlns:p="http://schemas.microsoft.com/office/2006/metadata/properties" xmlns:ns2="588712f8-bc12-4b67-b29b-a9d0f63287e2" xmlns:ns3="d7c5e3bf-8d4c-41de-aaa1-f4451f02d99d" targetNamespace="http://schemas.microsoft.com/office/2006/metadata/properties" ma:root="true" ma:fieldsID="fca076812c3aca8a27d7e6c937fe0d44" ns2:_="" ns3:_="">
    <xsd:import namespace="588712f8-bc12-4b67-b29b-a9d0f63287e2"/>
    <xsd:import namespace="d7c5e3bf-8d4c-41de-aaa1-f4451f02d9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8712f8-bc12-4b67-b29b-a9d0f63287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01f69ef-746b-49a2-8d0e-3be5031717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e3bf-8d4c-41de-aaa1-f4451f02d99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325e49b-7206-461e-b626-dd329b649d2c}" ma:internalName="TaxCatchAll" ma:showField="CatchAllData" ma:web="d7c5e3bf-8d4c-41de-aaa1-f4451f02d9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c5e3bf-8d4c-41de-aaa1-f4451f02d99d" xsi:nil="true"/>
    <lcf76f155ced4ddcb4097134ff3c332f xmlns="588712f8-bc12-4b67-b29b-a9d0f63287e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71BCBB-220D-42E6-8EF0-98D6EDB9C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8712f8-bc12-4b67-b29b-a9d0f63287e2"/>
    <ds:schemaRef ds:uri="d7c5e3bf-8d4c-41de-aaa1-f4451f02d9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6EDB48-48E1-4A16-8E76-4C4B2DDA7504}">
  <ds:schemaRefs>
    <ds:schemaRef ds:uri="588712f8-bc12-4b67-b29b-a9d0f63287e2"/>
    <ds:schemaRef ds:uri="d7c5e3bf-8d4c-41de-aaa1-f4451f02d99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329BBAD-0995-4D58-9D24-A6F7D32A10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</TotalTime>
  <Words>443</Words>
  <Application>Microsoft Office PowerPoint</Application>
  <PresentationFormat>On-screen Show (4:3)</PresentationFormat>
  <Paragraphs>149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Gill Sans MT</vt:lpstr>
      <vt:lpstr>Tahoma</vt:lpstr>
      <vt:lpstr>Wingdings</vt:lpstr>
      <vt:lpstr>Parcel</vt:lpstr>
      <vt:lpstr>EAST VALLEY HIGH SCHOOL Budget 2025/26   ADOPTED  June 29, 2025</vt:lpstr>
      <vt:lpstr>FY26 REVENUE  ADOPTED Budget</vt:lpstr>
      <vt:lpstr>FY26 EXPENDITURES ADOPTED  Budget</vt:lpstr>
      <vt:lpstr>PowerPoint Presentation</vt:lpstr>
      <vt:lpstr>Projected FRAMEWORK MEASURES</vt:lpstr>
    </vt:vector>
  </TitlesOfParts>
  <Company>Madison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Madison School District Budget 2009-10</dc:title>
  <dc:creator>Preferred Customer</dc:creator>
  <cp:lastModifiedBy>Charlotte Jensen</cp:lastModifiedBy>
  <cp:revision>1</cp:revision>
  <cp:lastPrinted>2017-09-06T03:59:51Z</cp:lastPrinted>
  <dcterms:created xsi:type="dcterms:W3CDTF">2009-01-06T23:48:35Z</dcterms:created>
  <dcterms:modified xsi:type="dcterms:W3CDTF">2026-06-15T15:17:46Z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0x010100508054D55F91284EBB1107762FB3C5FA</vt:lpwstr>
  </property>
  <property fmtid="{D5CDD505-2E9C-101B-9397-08002B2CF9AE}" pid="3" name="MediaServiceImageTags">
    <vt:lpwstr/>
  </property>
</Properties>
</file>